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65" r:id="rId4"/>
    <p:sldId id="275" r:id="rId5"/>
    <p:sldId id="26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>
        <p:scale>
          <a:sx n="58" d="100"/>
          <a:sy n="58" d="100"/>
        </p:scale>
        <p:origin x="-1027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hn\Documents\Aug72013JLFina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NW 2012/13</a:t>
            </a:r>
          </a:p>
        </c:rich>
      </c:tx>
      <c:layout>
        <c:manualLayout>
          <c:xMode val="edge"/>
          <c:yMode val="edge"/>
          <c:x val="0.32751831774789308"/>
          <c:y val="1.5241790692666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933917234128475"/>
          <c:y val="0.15299808937552917"/>
          <c:w val="0.71143348571025877"/>
          <c:h val="0.72021661516347346"/>
        </c:manualLayout>
      </c:layout>
      <c:pieChart>
        <c:varyColors val="1"/>
        <c:ser>
          <c:idx val="0"/>
          <c:order val="0"/>
          <c:explosion val="24"/>
          <c:dPt>
            <c:idx val="0"/>
            <c:bubble3D val="0"/>
            <c:explosion val="6"/>
          </c:dPt>
          <c:dPt>
            <c:idx val="1"/>
            <c:bubble3D val="0"/>
            <c:explosion val="0"/>
          </c:dPt>
          <c:dPt>
            <c:idx val="2"/>
            <c:bubble3D val="0"/>
            <c:explosion val="1"/>
          </c:dPt>
          <c:dPt>
            <c:idx val="3"/>
            <c:bubble3D val="0"/>
            <c:explosion val="3"/>
            <c:spPr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Overall!$A$9:$A$12</c:f>
              <c:strCache>
                <c:ptCount val="4"/>
                <c:pt idx="0">
                  <c:v>Employability</c:v>
                </c:pt>
                <c:pt idx="1">
                  <c:v>SFL</c:v>
                </c:pt>
                <c:pt idx="2">
                  <c:v>VT</c:v>
                </c:pt>
                <c:pt idx="3">
                  <c:v>ICT</c:v>
                </c:pt>
              </c:strCache>
            </c:strRef>
          </c:cat>
          <c:val>
            <c:numRef>
              <c:f>Overall!$B$9:$B$12</c:f>
              <c:numCache>
                <c:formatCode>General</c:formatCode>
                <c:ptCount val="4"/>
                <c:pt idx="0">
                  <c:v>13945</c:v>
                </c:pt>
                <c:pt idx="1">
                  <c:v>11077</c:v>
                </c:pt>
                <c:pt idx="2">
                  <c:v>14716</c:v>
                </c:pt>
                <c:pt idx="3">
                  <c:v>9689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9284103934251223"/>
          <c:y val="9.2449604364947022E-2"/>
          <c:w val="0.61442032234513677"/>
          <c:h val="6.89459778334489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71563-3511-4FEE-A5B7-33F6CDCD1AA4}" type="datetimeFigureOut">
              <a:rPr lang="en-GB" smtClean="0"/>
              <a:t>25/09/2013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6D3D1-82C3-4C75-ADA4-150FCE5022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56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D7F75-DFF8-4889-BBB6-CEBB21F80253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0B436-29C2-454D-B5AE-66BF7468C0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52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437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24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97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20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82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48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29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18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Sculpture,  Painting &amp; Drawing, Mixed media, Oil &amp; Acrylics, Poetry, Written Word, Songwriting, Craft, Textiles, Radio, Digital</a:t>
            </a:r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advertising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 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games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facilities 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(which includes post production, studio and equipment hire, special physical effects, outside broadcast, processing laboratories, transmission, manufacture of AV equipment and other services for film and TV);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fashion and textiles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interactive media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content creation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(pop promos, corporate and commercials production);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imaging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publishing 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(books, journals, magazines, newspapers, directories and databases, news agencies, and electronic information services);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and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advertising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 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games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facilities 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(which includes post production, studio and equipment hire, special physical effects, outside broadcast, processing laboratories, transmission, manufacture of AV equipment and other services for film and TV);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fashion and textiles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interactive media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content creation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(pop promos, corporate and commercials production);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imaging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publishing 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(books, journals, magazines, newspapers, directories and databases, news agencies, and electronic information services);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and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television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21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6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93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61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3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0B436-29C2-454D-B5AE-66BF7468C0F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2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D5D61D-AFCD-433F-A1D5-BFF67CC1B68C}" type="datetimeFigureOut">
              <a:rPr lang="en-GB" smtClean="0"/>
              <a:pPr/>
              <a:t>25/09/2013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C70E3AD-A424-40AA-A19A-08DF2153C71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hyperlink" Target="http://www.wigan.gov.uk/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mu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3200" y="0"/>
            <a:ext cx="5877272" cy="58772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445224"/>
            <a:ext cx="7772400" cy="1368152"/>
          </a:xfrm>
        </p:spPr>
        <p:txBody>
          <a:bodyPr>
            <a:normAutofit/>
          </a:bodyPr>
          <a:lstStyle/>
          <a:p>
            <a:pPr algn="r"/>
            <a:r>
              <a:rPr lang="en-GB" sz="4400" dirty="0" smtClean="0">
                <a:latin typeface="Agency FB" pitchFamily="34" charset="0"/>
              </a:rPr>
              <a:t>‘Being more creative with less’</a:t>
            </a:r>
          </a:p>
          <a:p>
            <a:pPr algn="r"/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North West Area.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 descr="olympics 821.JPG"/>
          <p:cNvPicPr>
            <a:picLocks noChangeAspect="1"/>
          </p:cNvPicPr>
          <p:nvPr/>
        </p:nvPicPr>
        <p:blipFill>
          <a:blip r:embed="rId4" cstate="print"/>
          <a:srcRect r="19931"/>
          <a:stretch>
            <a:fillRect/>
          </a:stretch>
        </p:blipFill>
        <p:spPr>
          <a:xfrm>
            <a:off x="5220073" y="1484784"/>
            <a:ext cx="4104455" cy="28803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Southport Garden</a:t>
            </a:r>
            <a:endParaRPr lang="en-GB" dirty="0"/>
          </a:p>
        </p:txBody>
      </p:sp>
      <p:pic>
        <p:nvPicPr>
          <p:cNvPr id="12" name="Content Placeholder 11" descr="olympics 76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3529" t="6595" r="9207" b="17559"/>
          <a:stretch>
            <a:fillRect/>
          </a:stretch>
        </p:blipFill>
        <p:spPr>
          <a:xfrm>
            <a:off x="-180528" y="1412776"/>
            <a:ext cx="619268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99592" y="4581128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Skills:</a:t>
            </a:r>
            <a:endParaRPr kumimoji="0" lang="en-GB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99592" y="5106888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Team work</a:t>
            </a:r>
            <a:r>
              <a:rPr lang="en-GB" sz="2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GB" sz="24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Project Design</a:t>
            </a:r>
            <a:r>
              <a:rPr lang="en-GB" sz="2400" spc="-100" dirty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0" lang="en-GB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Time Management. Communication Skills. Problem Solving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within Budget.</a:t>
            </a:r>
            <a:endParaRPr kumimoji="0" lang="en-GB" sz="24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758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Successful Partnerships 2013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201853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Halle Orchestra</a:t>
            </a:r>
          </a:p>
          <a:p>
            <a:r>
              <a:rPr lang="en-GB" dirty="0" smtClean="0"/>
              <a:t>Clean Break</a:t>
            </a:r>
          </a:p>
          <a:p>
            <a:r>
              <a:rPr lang="en-GB" dirty="0" smtClean="0"/>
              <a:t>Music in Prisons</a:t>
            </a:r>
          </a:p>
          <a:p>
            <a:r>
              <a:rPr lang="en-GB" dirty="0" smtClean="0"/>
              <a:t>TiPP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201853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Tate Gallery.</a:t>
            </a:r>
          </a:p>
          <a:p>
            <a:r>
              <a:rPr lang="en-GB" dirty="0" smtClean="0"/>
              <a:t>Liverpool Art Gallery</a:t>
            </a:r>
          </a:p>
          <a:p>
            <a:r>
              <a:rPr lang="en-GB" dirty="0" smtClean="0"/>
              <a:t>Stockport Gallery</a:t>
            </a:r>
          </a:p>
          <a:p>
            <a:r>
              <a:rPr lang="en-GB" dirty="0" smtClean="0"/>
              <a:t>Writer in Residence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2" y="4581128"/>
            <a:ext cx="8064896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Partners</a:t>
            </a:r>
            <a:r>
              <a:rPr kumimoji="0" lang="en-GB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Skills &amp; Knowledge. External Opportunities. Time Management. Self-Motivated.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00" dirty="0" smtClean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rPr>
              <a:t>Ability to Learn &amp; Adapt. Prison Enrichment</a:t>
            </a:r>
            <a:endParaRPr kumimoji="0" lang="en-GB" sz="2800" b="0" i="0" u="none" strike="noStrike" kern="1200" cap="none" spc="-100" normalizeH="0" baseline="0" noProof="0" dirty="0" smtClean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3717032"/>
            <a:ext cx="45720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r>
              <a:rPr lang="en-GB" b="1" dirty="0"/>
              <a:t>"Thank you so much for helping me believe in myself. I wish this didn't have to end."</a:t>
            </a:r>
          </a:p>
          <a:p>
            <a:r>
              <a:rPr lang="en-GB" b="1" dirty="0"/>
              <a:t>Workshop participant, HMP Styal</a:t>
            </a:r>
          </a:p>
        </p:txBody>
      </p:sp>
      <p:pic>
        <p:nvPicPr>
          <p:cNvPr id="9" name="Picture 2" descr="G:\tx 2\feb 2012 182.JPG"/>
          <p:cNvPicPr>
            <a:picLocks noChangeAspect="1" noChangeArrowheads="1"/>
          </p:cNvPicPr>
          <p:nvPr/>
        </p:nvPicPr>
        <p:blipFill>
          <a:blip r:embed="rId4" cstate="print"/>
          <a:srcRect t="12852" b="22888"/>
          <a:stretch>
            <a:fillRect/>
          </a:stretch>
        </p:blipFill>
        <p:spPr bwMode="auto">
          <a:xfrm>
            <a:off x="5796136" y="3717032"/>
            <a:ext cx="3347864" cy="1440160"/>
          </a:xfrm>
          <a:prstGeom prst="rect">
            <a:avLst/>
          </a:prstGeom>
          <a:noFill/>
        </p:spPr>
      </p:pic>
      <p:pic>
        <p:nvPicPr>
          <p:cNvPr id="7169" name="Picture 1" descr="C:\Users\John\Downloads\Music in Prisons - The Irene Taylor Trust_files\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1440160" cy="144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1196752"/>
            <a:ext cx="334786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PSD budget spend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1912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ur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99184" y="1124744"/>
            <a:ext cx="5085184" cy="50851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28184" y="64533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Simon. Buckley Hall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of Creative &amp; Digital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6" y="4653136"/>
            <a:ext cx="2736304" cy="203132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GB" dirty="0" smtClean="0"/>
              <a:t>Creative and Media is one the UK’s major unique selling points , contributing more than £50 billion to the economy every year.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6" y="636652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 smtClean="0"/>
              <a:t>Sources: The Digital and New Media Industries</a:t>
            </a:r>
            <a:endParaRPr lang="en-GB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7680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ural.jpg"/>
          <p:cNvPicPr>
            <a:picLocks noChangeAspect="1"/>
          </p:cNvPicPr>
          <p:nvPr/>
        </p:nvPicPr>
        <p:blipFill>
          <a:blip r:embed="rId4" cstate="print"/>
          <a:srcRect r="28659"/>
          <a:stretch>
            <a:fillRect/>
          </a:stretch>
        </p:blipFill>
        <p:spPr>
          <a:xfrm>
            <a:off x="6543600" y="0"/>
            <a:ext cx="2600400" cy="36450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NW LMI.</a:t>
            </a:r>
            <a:br>
              <a:rPr lang="en-GB" dirty="0" smtClean="0"/>
            </a:br>
            <a:r>
              <a:rPr lang="en-GB" dirty="0" smtClean="0"/>
              <a:t>Creative &amp; Digital</a:t>
            </a:r>
            <a:endParaRPr lang="en-GB" dirty="0"/>
          </a:p>
        </p:txBody>
      </p:sp>
      <p:pic>
        <p:nvPicPr>
          <p:cNvPr id="4" name="Content Placeholder 3" descr="june poster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076056" y="2492896"/>
            <a:ext cx="2931378" cy="4149080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4"/>
          <p:cNvSpPr>
            <a:spLocks noGrp="1"/>
          </p:cNvSpPr>
          <p:nvPr>
            <p:ph type="body" idx="4294967295"/>
          </p:nvPr>
        </p:nvSpPr>
        <p:spPr>
          <a:xfrm>
            <a:off x="971600" y="2132856"/>
            <a:ext cx="3888431" cy="4464496"/>
          </a:xfr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>
            <a:normAutofit fontScale="40000" lnSpcReduction="20000"/>
          </a:bodyPr>
          <a:lstStyle/>
          <a:p>
            <a:r>
              <a:rPr lang="en-GB" sz="3400" b="1" dirty="0" smtClean="0">
                <a:latin typeface="+mj-lt"/>
              </a:rPr>
              <a:t>Media City. Salford</a:t>
            </a:r>
          </a:p>
          <a:p>
            <a:r>
              <a:rPr lang="en-GB" sz="3400" b="1" dirty="0" smtClean="0">
                <a:latin typeface="+mj-lt"/>
              </a:rPr>
              <a:t>UK Enterprise Centre. Burnley</a:t>
            </a:r>
          </a:p>
          <a:p>
            <a:endParaRPr lang="en-GB" b="1" dirty="0" smtClean="0">
              <a:latin typeface="+mj-lt"/>
            </a:endParaRPr>
          </a:p>
          <a:p>
            <a:r>
              <a:rPr lang="en-GB" sz="2900" b="1" dirty="0" smtClean="0">
                <a:latin typeface="+mj-lt"/>
              </a:rPr>
              <a:t>Advertising</a:t>
            </a:r>
            <a:r>
              <a:rPr lang="en-GB" sz="2900" dirty="0" smtClean="0">
                <a:latin typeface="+mj-lt"/>
              </a:rPr>
              <a:t>; </a:t>
            </a:r>
          </a:p>
          <a:p>
            <a:r>
              <a:rPr lang="en-GB" sz="2900" b="1" dirty="0" smtClean="0">
                <a:latin typeface="+mj-lt"/>
              </a:rPr>
              <a:t>Animation</a:t>
            </a:r>
            <a:r>
              <a:rPr lang="en-GB" sz="2900" dirty="0" smtClean="0">
                <a:latin typeface="+mj-lt"/>
              </a:rPr>
              <a:t>;</a:t>
            </a:r>
          </a:p>
          <a:p>
            <a:r>
              <a:rPr lang="en-GB" sz="2900" b="1" dirty="0" smtClean="0">
                <a:latin typeface="+mj-lt"/>
              </a:rPr>
              <a:t>Computer games</a:t>
            </a:r>
            <a:r>
              <a:rPr lang="en-GB" sz="2900" dirty="0" smtClean="0">
                <a:latin typeface="+mj-lt"/>
              </a:rPr>
              <a:t>;</a:t>
            </a:r>
            <a:r>
              <a:rPr lang="en-GB" sz="2900" b="1" dirty="0" smtClean="0">
                <a:latin typeface="+mj-lt"/>
              </a:rPr>
              <a:t> </a:t>
            </a:r>
            <a:endParaRPr lang="en-GB" sz="2900" dirty="0" smtClean="0">
              <a:latin typeface="+mj-lt"/>
            </a:endParaRPr>
          </a:p>
          <a:p>
            <a:r>
              <a:rPr lang="en-GB" sz="2900" b="1" dirty="0" smtClean="0">
                <a:latin typeface="+mj-lt"/>
              </a:rPr>
              <a:t>Fashion and textiles</a:t>
            </a:r>
            <a:r>
              <a:rPr lang="en-GB" sz="2900" dirty="0" smtClean="0">
                <a:latin typeface="+mj-lt"/>
              </a:rPr>
              <a:t>;</a:t>
            </a:r>
          </a:p>
          <a:p>
            <a:r>
              <a:rPr lang="en-GB" sz="2900" b="1" dirty="0" smtClean="0">
                <a:latin typeface="+mj-lt"/>
              </a:rPr>
              <a:t>Film</a:t>
            </a:r>
            <a:r>
              <a:rPr lang="en-GB" sz="2900" dirty="0" smtClean="0">
                <a:latin typeface="+mj-lt"/>
              </a:rPr>
              <a:t>;</a:t>
            </a:r>
          </a:p>
          <a:p>
            <a:r>
              <a:rPr lang="en-GB" sz="2900" b="1" dirty="0" smtClean="0">
                <a:latin typeface="+mj-lt"/>
              </a:rPr>
              <a:t>Interactive media</a:t>
            </a:r>
            <a:r>
              <a:rPr lang="en-GB" sz="2900" dirty="0" smtClean="0">
                <a:latin typeface="+mj-lt"/>
              </a:rPr>
              <a:t>;</a:t>
            </a:r>
          </a:p>
          <a:p>
            <a:r>
              <a:rPr lang="en-GB" sz="2900" b="1" dirty="0" smtClean="0">
                <a:latin typeface="+mj-lt"/>
              </a:rPr>
              <a:t>Photo imaging</a:t>
            </a:r>
            <a:r>
              <a:rPr lang="en-GB" sz="2900" dirty="0" smtClean="0">
                <a:latin typeface="+mj-lt"/>
              </a:rPr>
              <a:t>;</a:t>
            </a:r>
          </a:p>
          <a:p>
            <a:r>
              <a:rPr lang="en-GB" sz="2900" b="1" dirty="0" smtClean="0">
                <a:latin typeface="+mj-lt"/>
              </a:rPr>
              <a:t>Publishing; </a:t>
            </a:r>
            <a:endParaRPr lang="en-GB" sz="2900" dirty="0" smtClean="0">
              <a:latin typeface="+mj-lt"/>
            </a:endParaRPr>
          </a:p>
          <a:p>
            <a:r>
              <a:rPr lang="en-GB" sz="2900" b="1" dirty="0" smtClean="0">
                <a:latin typeface="+mj-lt"/>
              </a:rPr>
              <a:t>Radio</a:t>
            </a:r>
            <a:r>
              <a:rPr lang="en-GB" sz="2900" dirty="0" smtClean="0">
                <a:latin typeface="+mj-lt"/>
              </a:rPr>
              <a:t>;</a:t>
            </a:r>
          </a:p>
          <a:p>
            <a:r>
              <a:rPr lang="en-GB" sz="2900" b="1" dirty="0" smtClean="0">
                <a:latin typeface="+mj-lt"/>
              </a:rPr>
              <a:t>Television</a:t>
            </a:r>
            <a:r>
              <a:rPr lang="en-GB" sz="2900" dirty="0" smtClean="0">
                <a:latin typeface="+mj-lt"/>
              </a:rPr>
              <a:t>.</a:t>
            </a:r>
          </a:p>
          <a:p>
            <a:endParaRPr lang="en-GB" dirty="0" smtClean="0"/>
          </a:p>
          <a:p>
            <a:r>
              <a:rPr lang="en-GB" sz="3800" b="1" dirty="0" smtClean="0">
                <a:latin typeface="+mj-lt"/>
              </a:rPr>
              <a:t>7.6% Employment in NW</a:t>
            </a:r>
          </a:p>
          <a:p>
            <a:r>
              <a:rPr lang="en-GB" sz="3800" b="1" dirty="0" smtClean="0">
                <a:latin typeface="+mj-lt"/>
              </a:rPr>
              <a:t>2,278,500 UK employed .</a:t>
            </a:r>
          </a:p>
          <a:p>
            <a:r>
              <a:rPr lang="en-GB" sz="3800" b="1" dirty="0" smtClean="0">
                <a:latin typeface="+mj-lt"/>
              </a:rPr>
              <a:t>NW growth area</a:t>
            </a:r>
            <a:endParaRPr lang="en-GB" sz="3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6102" y="6309320"/>
            <a:ext cx="2289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Sources: nomis/creative skills.org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8537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04659.JPG"/>
          <p:cNvPicPr>
            <a:picLocks noChangeAspect="1" noChangeArrowheads="1"/>
          </p:cNvPicPr>
          <p:nvPr/>
        </p:nvPicPr>
        <p:blipFill>
          <a:blip r:embed="rId4" cstate="print"/>
          <a:srcRect t="4855" b="69860"/>
          <a:stretch>
            <a:fillRect/>
          </a:stretch>
        </p:blipFill>
        <p:spPr bwMode="auto">
          <a:xfrm>
            <a:off x="0" y="5558886"/>
            <a:ext cx="9144000" cy="129911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Challenges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5800" y="1268760"/>
            <a:ext cx="2514600" cy="45720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Teacher</a:t>
            </a:r>
          </a:p>
          <a:p>
            <a:r>
              <a:rPr lang="en-GB" sz="2800" dirty="0" smtClean="0"/>
              <a:t>Quality</a:t>
            </a:r>
          </a:p>
          <a:p>
            <a:r>
              <a:rPr lang="en-GB" sz="2800" dirty="0" smtClean="0"/>
              <a:t>Prison Staff </a:t>
            </a:r>
          </a:p>
          <a:p>
            <a:r>
              <a:rPr lang="en-GB" sz="2800" dirty="0" smtClean="0"/>
              <a:t>Olass PSD</a:t>
            </a:r>
          </a:p>
          <a:p>
            <a:r>
              <a:rPr lang="en-GB" sz="2800" dirty="0" smtClean="0"/>
              <a:t>Progression</a:t>
            </a:r>
          </a:p>
          <a:p>
            <a:r>
              <a:rPr lang="en-GB" sz="2800" dirty="0" smtClean="0"/>
              <a:t>OU students</a:t>
            </a:r>
          </a:p>
          <a:p>
            <a:r>
              <a:rPr lang="en-GB" sz="2800" dirty="0" smtClean="0"/>
              <a:t>Curriculum</a:t>
            </a:r>
          </a:p>
          <a:p>
            <a:r>
              <a:rPr lang="en-GB" sz="2800" dirty="0" smtClean="0"/>
              <a:t>TTG Links</a:t>
            </a:r>
          </a:p>
          <a:p>
            <a:r>
              <a:rPr lang="en-GB" sz="2800" dirty="0" smtClean="0"/>
              <a:t>LMI</a:t>
            </a:r>
          </a:p>
          <a:p>
            <a:endParaRPr lang="en-GB" sz="2800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96752"/>
            <a:ext cx="5715000" cy="45720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Support &amp; Develop (Isolated)</a:t>
            </a:r>
          </a:p>
          <a:p>
            <a:r>
              <a:rPr lang="en-GB" sz="2800" dirty="0" smtClean="0"/>
              <a:t>Shared CPD</a:t>
            </a:r>
          </a:p>
          <a:p>
            <a:r>
              <a:rPr lang="en-GB" sz="2800" dirty="0" smtClean="0"/>
              <a:t>Manage prisoners through Art</a:t>
            </a:r>
          </a:p>
          <a:p>
            <a:r>
              <a:rPr lang="en-GB" sz="2800" dirty="0" smtClean="0"/>
              <a:t>Regional Opportunities</a:t>
            </a:r>
          </a:p>
          <a:p>
            <a:r>
              <a:rPr lang="en-GB" sz="2800" dirty="0" smtClean="0"/>
              <a:t>Art development – ICT - FS</a:t>
            </a:r>
          </a:p>
          <a:p>
            <a:r>
              <a:rPr lang="en-GB" sz="2800" dirty="0" smtClean="0"/>
              <a:t>Links to develop</a:t>
            </a:r>
          </a:p>
          <a:p>
            <a:r>
              <a:rPr lang="en-GB" sz="2800" dirty="0" smtClean="0"/>
              <a:t>Specialist area </a:t>
            </a:r>
            <a:r>
              <a:rPr lang="en-GB" sz="3000" dirty="0" smtClean="0"/>
              <a:t>development</a:t>
            </a:r>
            <a:r>
              <a:rPr lang="en-GB" sz="2000" dirty="0" smtClean="0"/>
              <a:t>.</a:t>
            </a:r>
            <a:endParaRPr lang="en-GB" sz="2800" dirty="0" smtClean="0"/>
          </a:p>
          <a:p>
            <a:r>
              <a:rPr lang="en-GB" sz="2800" dirty="0" smtClean="0"/>
              <a:t>Progression to Community College</a:t>
            </a:r>
          </a:p>
          <a:p>
            <a:r>
              <a:rPr lang="en-GB" sz="2800" dirty="0" smtClean="0"/>
              <a:t>Employer Engagement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96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mu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3200" y="0"/>
            <a:ext cx="5877272" cy="58772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5445224"/>
            <a:ext cx="7772400" cy="1368152"/>
          </a:xfrm>
        </p:spPr>
        <p:txBody>
          <a:bodyPr>
            <a:normAutofit/>
          </a:bodyPr>
          <a:lstStyle/>
          <a:p>
            <a:pPr algn="r"/>
            <a:r>
              <a:rPr lang="en-GB" dirty="0" smtClean="0">
                <a:solidFill>
                  <a:schemeClr val="bg2">
                    <a:lumMod val="75000"/>
                  </a:schemeClr>
                </a:solidFill>
              </a:rPr>
              <a:t>North West Area.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6777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Page 27 of Art Education, Vol. 20, No. 2, Symposium Issue: The Challenge of Change, Feb., 19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772" name="AutoShape 4" descr="Page 27 of Art Education, Vol. 20, No. 2, Symposium Issue: The Challenge of Change, Feb., 19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774" name="AutoShape 6" descr="Page 27 of Art Education, Vol. 20, No. 2, Symposium Issue: The Challenge of Change, Feb., 19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776" name="AutoShape 8" descr="Page 27 of Art Education, Vol. 20, No. 2, Symposium Issue: The Challenge of Change, Feb., 19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of Art Education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364088" y="4509120"/>
            <a:ext cx="3779912" cy="97748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Challenge to Art Education</a:t>
            </a:r>
          </a:p>
          <a:p>
            <a:r>
              <a:rPr lang="en-GB" dirty="0" smtClean="0"/>
              <a:t>Elliot W. Eisner</a:t>
            </a:r>
          </a:p>
          <a:p>
            <a:r>
              <a:rPr lang="en-GB" i="1" dirty="0" smtClean="0"/>
              <a:t>Art Education. 1967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2778" name="Picture 10" descr="http://www.jstor.org/literatum/publisher/jstor/journals/covergifs/arteducation/cov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71264"/>
            <a:ext cx="2004040" cy="264882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36096" y="1268760"/>
            <a:ext cx="3384376" cy="26468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600" b="1" dirty="0" smtClean="0">
                <a:latin typeface="Baskerville Old Face" pitchFamily="18" charset="0"/>
              </a:rPr>
              <a:t>T</a:t>
            </a:r>
            <a:r>
              <a:rPr lang="en-GB" dirty="0" smtClean="0"/>
              <a:t>he past fifteen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436096" y="3308791"/>
            <a:ext cx="338437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/>
              <a:t>years have seen a number of significant changes in the field of Art Education.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4005064"/>
            <a:ext cx="4824536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Art Education in Prison has had to change &amp; adapt to many pressures placed upon its over the past 15 years.  The creative nature of the subject has  assisted departments to re-invent themselves. Responding to the many changes; cultural, political  and financial.</a:t>
            </a:r>
          </a:p>
          <a:p>
            <a:endParaRPr lang="en-GB" dirty="0" smtClean="0"/>
          </a:p>
          <a:p>
            <a:r>
              <a:rPr lang="en-GB" dirty="0" smtClean="0"/>
              <a:t>NW Art Tutor 2013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West Area</a:t>
            </a:r>
            <a:endParaRPr lang="en-GB" dirty="0"/>
          </a:p>
        </p:txBody>
      </p:sp>
      <p:pic>
        <p:nvPicPr>
          <p:cNvPr id="8" name="Content Placeholder 3" descr="DSC04669.jpg"/>
          <p:cNvPicPr>
            <a:picLocks noChangeAspect="1"/>
          </p:cNvPicPr>
          <p:nvPr/>
        </p:nvPicPr>
        <p:blipFill>
          <a:blip r:embed="rId4" cstate="print"/>
          <a:srcRect l="5418" r="12162"/>
          <a:stretch>
            <a:fillRect/>
          </a:stretch>
        </p:blipFill>
        <p:spPr>
          <a:xfrm>
            <a:off x="6012160" y="0"/>
            <a:ext cx="31683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Strong foundation of Arts</a:t>
            </a:r>
          </a:p>
          <a:p>
            <a:r>
              <a:rPr lang="en-GB" dirty="0" smtClean="0"/>
              <a:t>All prisons have an Art curriculum</a:t>
            </a:r>
          </a:p>
          <a:p>
            <a:r>
              <a:rPr lang="en-GB" dirty="0" smtClean="0"/>
              <a:t>Experienced many challenges</a:t>
            </a:r>
          </a:p>
          <a:p>
            <a:r>
              <a:rPr lang="en-GB" dirty="0" smtClean="0"/>
              <a:t>NW Co-op / Koestler Awards</a:t>
            </a:r>
          </a:p>
          <a:p>
            <a:r>
              <a:rPr lang="en-GB" dirty="0" smtClean="0"/>
              <a:t>Diversity across the area</a:t>
            </a:r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mural.jpg"/>
          <p:cNvPicPr>
            <a:picLocks noChangeAspect="1"/>
          </p:cNvPicPr>
          <p:nvPr/>
        </p:nvPicPr>
        <p:blipFill>
          <a:blip r:embed="rId4" cstate="print"/>
          <a:srcRect r="32450"/>
          <a:stretch>
            <a:fillRect/>
          </a:stretch>
        </p:blipFill>
        <p:spPr>
          <a:xfrm>
            <a:off x="5253778" y="-27384"/>
            <a:ext cx="4646814" cy="68790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Strong Arts network</a:t>
            </a:r>
          </a:p>
          <a:p>
            <a:r>
              <a:rPr lang="en-GB" dirty="0" smtClean="0"/>
              <a:t>Quality of provision. </a:t>
            </a:r>
            <a:r>
              <a:rPr lang="en-GB" sz="2400" dirty="0" smtClean="0"/>
              <a:t>Ofsted</a:t>
            </a:r>
            <a:endParaRPr lang="en-GB" dirty="0" smtClean="0"/>
          </a:p>
          <a:p>
            <a:r>
              <a:rPr lang="en-GB" dirty="0" smtClean="0"/>
              <a:t>Engagement across area</a:t>
            </a:r>
          </a:p>
          <a:p>
            <a:r>
              <a:rPr lang="en-GB" dirty="0" smtClean="0"/>
              <a:t>Enrichment activities</a:t>
            </a:r>
          </a:p>
          <a:p>
            <a:r>
              <a:rPr lang="en-GB" dirty="0" smtClean="0"/>
              <a:t>Achievement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046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25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 smtClean="0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Qualification shift</a:t>
            </a:r>
            <a:endParaRPr lang="en-GB" dirty="0">
              <a:ln>
                <a:solidFill>
                  <a:schemeClr val="accent3"/>
                </a:solidFill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2090547"/>
          </a:xfr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GB" b="1" u="sng" dirty="0" smtClean="0"/>
              <a:t>Art qualifications</a:t>
            </a:r>
          </a:p>
          <a:p>
            <a:r>
              <a:rPr lang="en-GB" dirty="0" smtClean="0"/>
              <a:t>Arts Open Awards</a:t>
            </a:r>
          </a:p>
          <a:p>
            <a:r>
              <a:rPr lang="en-GB" dirty="0" smtClean="0"/>
              <a:t>City &amp; Guilds</a:t>
            </a:r>
          </a:p>
          <a:p>
            <a:r>
              <a:rPr lang="en-GB" dirty="0" smtClean="0"/>
              <a:t>Link Functional Skills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309144" cy="2090547"/>
          </a:xfrm>
          <a:solidFill>
            <a:srgbClr val="FFC000"/>
          </a:solidFill>
          <a:ln w="38100"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n-GB" u="sng" dirty="0" smtClean="0"/>
              <a:t>Employment Outcomes</a:t>
            </a:r>
            <a:endParaRPr lang="en-GB" dirty="0" smtClean="0"/>
          </a:p>
          <a:p>
            <a:r>
              <a:rPr lang="en-GB" dirty="0" smtClean="0"/>
              <a:t>Personal Development</a:t>
            </a:r>
          </a:p>
          <a:p>
            <a:r>
              <a:rPr lang="en-GB" dirty="0" smtClean="0"/>
              <a:t>Problem Solving</a:t>
            </a:r>
          </a:p>
          <a:p>
            <a:r>
              <a:rPr lang="en-GB" dirty="0" smtClean="0"/>
              <a:t>Team Building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3851920" y="1916832"/>
            <a:ext cx="1224136" cy="360040"/>
          </a:xfrm>
          <a:prstGeom prst="rightArrow">
            <a:avLst>
              <a:gd name="adj1" fmla="val 50000"/>
              <a:gd name="adj2" fmla="val 84116"/>
            </a:avLst>
          </a:prstGeom>
          <a:solidFill>
            <a:srgbClr val="B22B1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508518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GB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Employability:</a:t>
            </a:r>
            <a:endParaRPr lang="en-GB" sz="4800" noProof="0" dirty="0"/>
          </a:p>
          <a:p>
            <a:pPr lvl="0">
              <a:spcBef>
                <a:spcPct val="0"/>
              </a:spcBef>
            </a:pPr>
            <a:r>
              <a:rPr lang="en-GB" sz="2000" dirty="0" smtClean="0"/>
              <a:t>35-40% of UK employers feel that their staff lack customer handling, </a:t>
            </a:r>
            <a:r>
              <a:rPr lang="en-GB" sz="2000" u="sng" dirty="0" smtClean="0"/>
              <a:t>team working and problem solving skills </a:t>
            </a:r>
            <a:r>
              <a:rPr lang="en-GB" sz="1600" u="sng" dirty="0" smtClean="0"/>
              <a:t>–</a:t>
            </a:r>
          </a:p>
          <a:p>
            <a:pPr lvl="0">
              <a:spcBef>
                <a:spcPct val="0"/>
              </a:spcBef>
            </a:pPr>
            <a:r>
              <a:rPr lang="en-GB" sz="1600" dirty="0" smtClean="0">
                <a:hlinkClick r:id="rId5"/>
              </a:rPr>
              <a:t>www.wigan.gov.uk</a:t>
            </a:r>
            <a:r>
              <a:rPr lang="en-GB" sz="1600" dirty="0" smtClean="0"/>
              <a:t>  LMI 2012 </a:t>
            </a:r>
            <a:endParaRPr kumimoji="0" lang="en-GB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6064" y="5826968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mural.jpg"/>
          <p:cNvPicPr>
            <a:picLocks noChangeAspect="1"/>
          </p:cNvPicPr>
          <p:nvPr/>
        </p:nvPicPr>
        <p:blipFill>
          <a:blip r:embed="rId4" cstate="print"/>
          <a:srcRect l="54872"/>
          <a:stretch>
            <a:fillRect/>
          </a:stretch>
        </p:blipFill>
        <p:spPr>
          <a:xfrm>
            <a:off x="0" y="0"/>
            <a:ext cx="2162029" cy="4790829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2" name="Chart 1"/>
          <p:cNvGraphicFramePr/>
          <p:nvPr/>
        </p:nvGraphicFramePr>
        <p:xfrm>
          <a:off x="1043608" y="1025352"/>
          <a:ext cx="59046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67544" y="6309320"/>
            <a:ext cx="896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/>
              <a:t>North West Total </a:t>
            </a:r>
            <a:r>
              <a:rPr lang="en-GB" b="1" dirty="0" smtClean="0"/>
              <a:t> Starts</a:t>
            </a:r>
            <a:r>
              <a:rPr lang="en-GB" b="1" dirty="0"/>
              <a:t>			2012/13 = 60,456 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339975" y="5805488"/>
            <a:ext cx="6553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SFL 2012/13 = 11077 	VT = 14716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0192" y="2132856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Arts/Creative</a:t>
            </a:r>
            <a:endParaRPr lang="en-GB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24128" y="2636912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North West L&amp;S Starts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228184" y="2996952"/>
          <a:ext cx="2447404" cy="274320"/>
        </p:xfrm>
        <a:graphic>
          <a:graphicData uri="http://schemas.openxmlformats.org/drawingml/2006/table">
            <a:tbl>
              <a:tblPr/>
              <a:tblGrid>
                <a:gridCol w="1460216"/>
                <a:gridCol w="9871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Employability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13945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374379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of provision</a:t>
            </a:r>
            <a:endParaRPr lang="en-GB" dirty="0"/>
          </a:p>
        </p:txBody>
      </p:sp>
      <p:pic>
        <p:nvPicPr>
          <p:cNvPr id="7" name="Content Placeholder 6" descr="DSC0465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4746" b="2709"/>
          <a:stretch>
            <a:fillRect/>
          </a:stretch>
        </p:blipFill>
        <p:spPr>
          <a:xfrm>
            <a:off x="467544" y="1268760"/>
            <a:ext cx="5400600" cy="2808312"/>
          </a:xfrm>
        </p:spPr>
      </p:pic>
      <p:pic>
        <p:nvPicPr>
          <p:cNvPr id="9" name="Picture 8" descr="DSC04677.jpg"/>
          <p:cNvPicPr>
            <a:picLocks noChangeAspect="1"/>
          </p:cNvPicPr>
          <p:nvPr/>
        </p:nvPicPr>
        <p:blipFill>
          <a:blip r:embed="rId5" cstate="print"/>
          <a:srcRect l="15747" t="12774" r="8154" b="11100"/>
          <a:stretch>
            <a:fillRect/>
          </a:stretch>
        </p:blipFill>
        <p:spPr>
          <a:xfrm>
            <a:off x="6012160" y="1268760"/>
            <a:ext cx="3131840" cy="5589240"/>
          </a:xfrm>
          <a:prstGeom prst="rect">
            <a:avLst/>
          </a:prstGeom>
        </p:spPr>
      </p:pic>
      <p:pic>
        <p:nvPicPr>
          <p:cNvPr id="6" name="Picture 5" descr="DSC046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634822"/>
            <a:ext cx="5400600" cy="3034538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8" name="TextBox 7"/>
          <p:cNvSpPr txBox="1"/>
          <p:nvPr/>
        </p:nvSpPr>
        <p:spPr>
          <a:xfrm>
            <a:off x="5292080" y="26369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4437112"/>
            <a:ext cx="3456384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Qualifications</a:t>
            </a:r>
          </a:p>
          <a:p>
            <a:r>
              <a:rPr lang="en-GB" dirty="0" smtClean="0">
                <a:latin typeface="+mj-lt"/>
              </a:rPr>
              <a:t>Professionalised teachers</a:t>
            </a:r>
          </a:p>
          <a:p>
            <a:r>
              <a:rPr lang="en-GB" dirty="0" smtClean="0">
                <a:latin typeface="+mj-lt"/>
              </a:rPr>
              <a:t>Greater external links</a:t>
            </a:r>
          </a:p>
          <a:p>
            <a:r>
              <a:rPr lang="en-GB" dirty="0" smtClean="0">
                <a:latin typeface="+mj-lt"/>
              </a:rPr>
              <a:t>Variety of Certification</a:t>
            </a:r>
          </a:p>
          <a:p>
            <a:r>
              <a:rPr lang="en-GB" dirty="0" smtClean="0">
                <a:latin typeface="+mj-lt"/>
              </a:rPr>
              <a:t>Increased Prison awareness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0002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&amp; Social Enterprise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9462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Prison Engagement</a:t>
            </a:r>
          </a:p>
          <a:p>
            <a:r>
              <a:rPr lang="en-GB" dirty="0" smtClean="0"/>
              <a:t>Support Cultural Events</a:t>
            </a:r>
          </a:p>
          <a:p>
            <a:r>
              <a:rPr lang="en-GB" dirty="0" smtClean="0"/>
              <a:t>Health Promotion</a:t>
            </a:r>
          </a:p>
          <a:p>
            <a:r>
              <a:rPr lang="en-GB" dirty="0" smtClean="0"/>
              <a:t>Celebration Days</a:t>
            </a:r>
          </a:p>
          <a:p>
            <a:r>
              <a:rPr lang="en-GB" dirty="0" smtClean="0"/>
              <a:t>Host Prisoner Concerts</a:t>
            </a:r>
          </a:p>
          <a:p>
            <a:r>
              <a:rPr lang="en-GB" dirty="0" smtClean="0"/>
              <a:t>Charity Events</a:t>
            </a:r>
          </a:p>
          <a:p>
            <a:endParaRPr lang="en-GB" dirty="0" smtClean="0"/>
          </a:p>
          <a:p>
            <a:r>
              <a:rPr lang="en-GB" dirty="0" smtClean="0"/>
              <a:t>Tatton RHS Garden</a:t>
            </a:r>
          </a:p>
          <a:p>
            <a:r>
              <a:rPr lang="en-GB" dirty="0" smtClean="0"/>
              <a:t>Southport Flower Show</a:t>
            </a:r>
          </a:p>
          <a:p>
            <a:r>
              <a:rPr lang="en-GB" dirty="0" smtClean="0"/>
              <a:t>Harrogate International Festival</a:t>
            </a:r>
          </a:p>
          <a:p>
            <a:r>
              <a:rPr lang="en-GB" dirty="0" smtClean="0"/>
              <a:t>EPEA Conference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 descr="DSC_0080.JPG"/>
          <p:cNvPicPr>
            <a:picLocks noChangeAspect="1"/>
          </p:cNvPicPr>
          <p:nvPr/>
        </p:nvPicPr>
        <p:blipFill>
          <a:blip r:embed="rId4" cstate="print"/>
          <a:srcRect l="15351" r="31100"/>
          <a:stretch>
            <a:fillRect/>
          </a:stretch>
        </p:blipFill>
        <p:spPr>
          <a:xfrm>
            <a:off x="93386" y="1556792"/>
            <a:ext cx="3398494" cy="4248472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1660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Southport 2013</a:t>
            </a:r>
            <a:endParaRPr lang="en-GB" dirty="0"/>
          </a:p>
        </p:txBody>
      </p:sp>
      <p:pic>
        <p:nvPicPr>
          <p:cNvPr id="6" name="Content Placeholder 5" descr="DSC0396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5187" b="7896"/>
          <a:stretch>
            <a:fillRect/>
          </a:stretch>
        </p:blipFill>
        <p:spPr>
          <a:xfrm>
            <a:off x="360040" y="3717032"/>
            <a:ext cx="8676456" cy="3024336"/>
          </a:xfrm>
        </p:spPr>
      </p:pic>
      <p:pic>
        <p:nvPicPr>
          <p:cNvPr id="8" name="Picture 7" descr="DSC03963.JPG"/>
          <p:cNvPicPr>
            <a:picLocks noChangeAspect="1"/>
          </p:cNvPicPr>
          <p:nvPr/>
        </p:nvPicPr>
        <p:blipFill>
          <a:blip r:embed="rId5" cstate="print"/>
          <a:srcRect r="20002"/>
          <a:stretch>
            <a:fillRect/>
          </a:stretch>
        </p:blipFill>
        <p:spPr>
          <a:xfrm>
            <a:off x="5679973" y="-27384"/>
            <a:ext cx="3464027" cy="191683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7544" y="126876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Skills:</a:t>
            </a:r>
            <a:endParaRPr kumimoji="0" lang="en-GB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9552" y="1916832"/>
            <a:ext cx="5112568" cy="1656184"/>
          </a:xfrm>
          <a:prstGeom prst="rect">
            <a:avLst/>
          </a:prstGeom>
          <a:solidFill>
            <a:srgbClr val="B22B14"/>
          </a:solidFill>
          <a:ln w="38100">
            <a:solidFill>
              <a:schemeClr val="tx1"/>
            </a:solidFill>
            <a:prstDash val="sysDash"/>
          </a:ln>
        </p:spPr>
        <p:txBody>
          <a:bodyPr vert="horz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en-GB" sz="2400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en-GB" sz="24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Skills.</a:t>
            </a:r>
          </a:p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 Solving.</a:t>
            </a:r>
          </a:p>
          <a:p>
            <a:pPr lvl="0">
              <a:spcBef>
                <a:spcPct val="0"/>
              </a:spcBef>
            </a:pPr>
            <a:r>
              <a:rPr lang="en-GB" sz="2400" spc="-1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Organisational Skills.</a:t>
            </a:r>
          </a:p>
          <a:p>
            <a:pPr lvl="0">
              <a:spcBef>
                <a:spcPct val="0"/>
              </a:spcBef>
            </a:pPr>
            <a:r>
              <a:rPr kumimoji="0" lang="en-GB" sz="24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Valuing Diversity &amp; Difference.</a:t>
            </a:r>
          </a:p>
        </p:txBody>
      </p:sp>
      <p:pic>
        <p:nvPicPr>
          <p:cNvPr id="11" name="Picture 2" descr="F:\DSC03964.JPG"/>
          <p:cNvPicPr>
            <a:picLocks noChangeAspect="1" noChangeArrowheads="1"/>
          </p:cNvPicPr>
          <p:nvPr/>
        </p:nvPicPr>
        <p:blipFill>
          <a:blip r:embed="rId6" cstate="print"/>
          <a:srcRect r="27359"/>
          <a:stretch>
            <a:fillRect/>
          </a:stretch>
        </p:blipFill>
        <p:spPr bwMode="auto">
          <a:xfrm>
            <a:off x="5716740" y="1988840"/>
            <a:ext cx="3427260" cy="223224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00254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509</Words>
  <Application>Microsoft Office PowerPoint</Application>
  <PresentationFormat>On-screen Show (4:3)</PresentationFormat>
  <Paragraphs>167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PowerPoint Presentation</vt:lpstr>
      <vt:lpstr>Challenge of Art Education</vt:lpstr>
      <vt:lpstr>North West Area</vt:lpstr>
      <vt:lpstr>Strengths</vt:lpstr>
      <vt:lpstr>Qualification shift</vt:lpstr>
      <vt:lpstr>North West L&amp;S Starts</vt:lpstr>
      <vt:lpstr>Quality of provision</vt:lpstr>
      <vt:lpstr>Art &amp; Social Enterprise</vt:lpstr>
      <vt:lpstr>Southport 2013</vt:lpstr>
      <vt:lpstr>Southport Garden</vt:lpstr>
      <vt:lpstr>Successful Partnerships 2013</vt:lpstr>
      <vt:lpstr>Challenges of Creative &amp; Digital</vt:lpstr>
      <vt:lpstr>NW LMI. Creative &amp; Digital</vt:lpstr>
      <vt:lpstr>Challenges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Jessica Plant</cp:lastModifiedBy>
  <cp:revision>14</cp:revision>
  <cp:lastPrinted>2013-09-20T14:28:31Z</cp:lastPrinted>
  <dcterms:created xsi:type="dcterms:W3CDTF">2013-09-18T12:16:05Z</dcterms:created>
  <dcterms:modified xsi:type="dcterms:W3CDTF">2013-09-25T14:17:19Z</dcterms:modified>
</cp:coreProperties>
</file>